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6" r:id="rId4"/>
    <p:sldId id="265" r:id="rId5"/>
    <p:sldId id="268" r:id="rId6"/>
    <p:sldId id="258" r:id="rId7"/>
    <p:sldId id="260" r:id="rId8"/>
    <p:sldId id="264" r:id="rId9"/>
    <p:sldId id="263" r:id="rId10"/>
    <p:sldId id="261" r:id="rId11"/>
    <p:sldId id="259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57" autoAdjust="0"/>
    <p:restoredTop sz="94655" autoAdjust="0"/>
  </p:normalViewPr>
  <p:slideViewPr>
    <p:cSldViewPr>
      <p:cViewPr varScale="1">
        <p:scale>
          <a:sx n="79" d="100"/>
          <a:sy n="79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>
        <a:xfrm>
          <a:off x="425081" y="1821192"/>
          <a:ext cx="4303407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b="1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Briefly review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>
        <a:xfrm>
          <a:off x="5102550" y="1785120"/>
          <a:ext cx="3292840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b="1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Methodology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>
        <a:xfrm>
          <a:off x="2919180" y="4785567"/>
          <a:ext cx="2982111" cy="720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lnSpc>
              <a:spcPct val="100000"/>
            </a:lnSpc>
            <a:buNone/>
            <a:defRPr cap="all"/>
          </a:pPr>
          <a:r>
            <a:rPr lang="en-US" b="1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Application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 custScaleX="108409" custScaleY="111066"/>
      <dgm:spPr>
        <a:xfrm>
          <a:off x="1870025" y="39048"/>
          <a:ext cx="1413517" cy="1448161"/>
        </a:xfrm>
        <a:prstGeom prst="ellipse">
          <a:avLst/>
        </a:prstGeom>
        <a:solidFill>
          <a:srgbClr val="F03F2B"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C175B98-93F4-4D7C-BB95-1514AB879CD5}" type="pres">
      <dgm:prSet presAssocID="{40FC4FFE-8987-4A26-B7F4-8A516F18ADAE}" presName="iconRect" presStyleLbl="node1" presStyleIdx="0" presStyleCnt="3" custScaleX="152624" custScaleY="155626" custLinFactNeighborX="3451" custLinFactNeighborY="2153"/>
      <dgm:spPr>
        <a:xfrm>
          <a:off x="2031693" y="197098"/>
          <a:ext cx="1141818" cy="116427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noFill/>
          <a:prstDash val="solid"/>
        </a:ln>
        <a:effectLst/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20132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>
        <a:xfrm>
          <a:off x="6097033" y="75120"/>
          <a:ext cx="1303875" cy="1303875"/>
        </a:xfrm>
        <a:prstGeom prst="ellipse">
          <a:avLst/>
        </a:prstGeom>
        <a:solidFill>
          <a:srgbClr val="FFFF00"/>
        </a:solidFill>
        <a:ln>
          <a:noFill/>
        </a:ln>
        <a:effectLst/>
      </dgm:spPr>
    </dgm:pt>
    <dgm:pt modelId="{DB4CA7C4-FCA1-4127-B20A-2A5C031A3CF4}" type="pres">
      <dgm:prSet presAssocID="{49225C73-1633-42F1-AB3B-7CB183E5F8B8}" presName="iconRect" presStyleLbl="node1" presStyleIdx="1" presStyleCnt="3" custScaleX="133276" custScaleY="113192" custLinFactNeighborY="395"/>
      <dgm:spPr>
        <a:xfrm>
          <a:off x="6250435" y="306604"/>
          <a:ext cx="997071" cy="84681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</a:ln>
        <a:effectLst/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 custScaleX="154051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>
        <a:xfrm>
          <a:off x="3758298" y="3075567"/>
          <a:ext cx="1303875" cy="1303875"/>
        </a:xfrm>
        <a:prstGeom prst="ellipse">
          <a:avLst/>
        </a:prstGeom>
        <a:solidFill>
          <a:srgbClr val="000099"/>
        </a:solidFill>
        <a:ln>
          <a:noFill/>
        </a:ln>
        <a:effectLst/>
      </dgm:spPr>
    </dgm:pt>
    <dgm:pt modelId="{39509775-983E-4110-B989-EE2CD6514BE0}" type="pres">
      <dgm:prSet presAssocID="{1C383F32-22E8-4F62-A3E0-BDC3D5F48992}" presName="iconRect" presStyleLbl="node1" presStyleIdx="2" presStyleCnt="3" custScaleX="119098" custScaleY="116054"/>
      <dgm:spPr>
        <a:xfrm>
          <a:off x="3964735" y="3293390"/>
          <a:ext cx="891001" cy="86822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</a:ln>
        <a:effectLst/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 custScaleX="13951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1584768" y="7484"/>
          <a:ext cx="1301924" cy="1333833"/>
        </a:xfrm>
        <a:prstGeom prst="ellipse">
          <a:avLst/>
        </a:prstGeom>
        <a:solidFill>
          <a:srgbClr val="F03F2B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733673" y="153056"/>
          <a:ext cx="1051674" cy="107236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253898" y="1648932"/>
          <a:ext cx="39636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b="1" kern="1200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Briefly review </a:t>
          </a:r>
        </a:p>
      </dsp:txBody>
      <dsp:txXfrm>
        <a:off x="253898" y="1648932"/>
        <a:ext cx="3963664" cy="720000"/>
      </dsp:txXfrm>
    </dsp:sp>
    <dsp:sp modelId="{BCD8CDD9-0C56-4401-ADB1-8B48DAB2C96F}">
      <dsp:nvSpPr>
        <dsp:cNvPr id="0" name=""/>
        <dsp:cNvSpPr/>
      </dsp:nvSpPr>
      <dsp:spPr>
        <a:xfrm>
          <a:off x="5478065" y="40708"/>
          <a:ext cx="1200937" cy="1200937"/>
        </a:xfrm>
        <a:prstGeom prst="ellipse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5619356" y="253916"/>
          <a:ext cx="918354" cy="77996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4562094" y="1615708"/>
          <a:ext cx="303287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Methodology</a:t>
          </a:r>
        </a:p>
      </dsp:txBody>
      <dsp:txXfrm>
        <a:off x="4562094" y="1615708"/>
        <a:ext cx="3032879" cy="720000"/>
      </dsp:txXfrm>
    </dsp:sp>
    <dsp:sp modelId="{FF93E135-77D6-48A0-8871-9BC93D705D06}">
      <dsp:nvSpPr>
        <dsp:cNvPr id="0" name=""/>
        <dsp:cNvSpPr/>
      </dsp:nvSpPr>
      <dsp:spPr>
        <a:xfrm>
          <a:off x="3323967" y="2861119"/>
          <a:ext cx="1200937" cy="1200937"/>
        </a:xfrm>
        <a:prstGeom prst="ellipse">
          <a:avLst/>
        </a:prstGeom>
        <a:solidFill>
          <a:srgbClr val="00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3514106" y="3061746"/>
          <a:ext cx="820659" cy="79968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2551095" y="4436119"/>
          <a:ext cx="274668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1" kern="1200" cap="all" dirty="0">
              <a:solidFill>
                <a:srgbClr val="FFFFFF"/>
              </a:solidFill>
              <a:latin typeface="Century Gothic" panose="020F0302020204030204"/>
              <a:ea typeface="+mn-ea"/>
              <a:cs typeface="+mn-cs"/>
            </a:rPr>
            <a:t>Application</a:t>
          </a:r>
        </a:p>
      </dsp:txBody>
      <dsp:txXfrm>
        <a:off x="2551095" y="4436119"/>
        <a:ext cx="2746681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12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1C71D-397A-463E-A217-1DD88F5AE7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072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08400" y="765175"/>
            <a:ext cx="4176713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1557338"/>
            <a:ext cx="417671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1763" y="260350"/>
            <a:ext cx="1619250" cy="568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60350"/>
            <a:ext cx="4710113" cy="568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196975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196975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60350"/>
            <a:ext cx="64087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196975"/>
            <a:ext cx="6481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332656"/>
            <a:ext cx="6985817" cy="793750"/>
          </a:xfrm>
          <a:noFill/>
        </p:spPr>
        <p:txBody>
          <a:bodyPr/>
          <a:lstStyle/>
          <a:p>
            <a:pPr algn="ctr"/>
            <a:r>
              <a:rPr lang="en-GB" sz="3200" dirty="0">
                <a:latin typeface="Tahoma" charset="0"/>
              </a:rPr>
              <a:t>Applied Bionanosensor Array</a:t>
            </a:r>
            <a:br>
              <a:rPr lang="en-GB" sz="3200" dirty="0">
                <a:latin typeface="Tahoma" charset="0"/>
              </a:rPr>
            </a:br>
            <a:r>
              <a:rPr lang="en-GB" sz="3200" dirty="0">
                <a:latin typeface="Tahoma" charset="0"/>
              </a:rPr>
              <a:t> </a:t>
            </a:r>
            <a:endParaRPr lang="uk-UA" sz="32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3768" y="1126406"/>
            <a:ext cx="4824536" cy="433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Dr. Hisham Faiadh Mohammad</a:t>
            </a:r>
          </a:p>
          <a:p>
            <a:pPr>
              <a:lnSpc>
                <a:spcPct val="90000"/>
              </a:lnSpc>
            </a:pPr>
            <a:r>
              <a:rPr lang="en-GB" dirty="0"/>
              <a:t>PhD Applied nanobiotechnology</a:t>
            </a:r>
          </a:p>
          <a:p>
            <a:pPr>
              <a:lnSpc>
                <a:spcPct val="90000"/>
              </a:lnSpc>
            </a:pPr>
            <a:r>
              <a:rPr lang="en-GB" dirty="0"/>
              <a:t>HD &amp; MSc Genetic engineering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erging Trends and Applications of Biosensors">
            <a:extLst>
              <a:ext uri="{FF2B5EF4-FFF2-40B4-BE49-F238E27FC236}">
                <a16:creationId xmlns="" xmlns:a16="http://schemas.microsoft.com/office/drawing/2014/main" id="{E9E0E33D-3247-4BCC-91B4-9251F3B40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16371"/>
          <a:stretch/>
        </p:blipFill>
        <p:spPr bwMode="auto">
          <a:xfrm>
            <a:off x="1763688" y="1254426"/>
            <a:ext cx="7380312" cy="557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A868EF3-0298-4188-BD3B-2048651CB09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63688" y="17798"/>
            <a:ext cx="7380312" cy="895015"/>
          </a:xfrm>
          <a:prstGeom prst="rect">
            <a:avLst/>
          </a:prstGeom>
          <a:gradFill>
            <a:gsLst>
              <a:gs pos="69000">
                <a:srgbClr val="00206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b="1" kern="0" dirty="0"/>
              <a:t>Biosensing Detection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93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44624"/>
            <a:ext cx="7056438" cy="723900"/>
          </a:xfrm>
        </p:spPr>
        <p:txBody>
          <a:bodyPr/>
          <a:lstStyle/>
          <a:p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B161FD-4750-4493-9CA9-759B1F8F7628}"/>
              </a:ext>
            </a:extLst>
          </p:cNvPr>
          <p:cNvGrpSpPr/>
          <p:nvPr/>
        </p:nvGrpSpPr>
        <p:grpSpPr>
          <a:xfrm>
            <a:off x="1763688" y="0"/>
            <a:ext cx="7380312" cy="6741368"/>
            <a:chOff x="1763688" y="0"/>
            <a:chExt cx="7380312" cy="6741368"/>
          </a:xfrm>
        </p:grpSpPr>
        <p:pic>
          <p:nvPicPr>
            <p:cNvPr id="3074" name="Picture 2" descr="Introduction to biosensors. - Abstract - Europe PMC">
              <a:extLst>
                <a:ext uri="{FF2B5EF4-FFF2-40B4-BE49-F238E27FC236}">
                  <a16:creationId xmlns="" xmlns:a16="http://schemas.microsoft.com/office/drawing/2014/main" id="{6BA60372-BD10-4CC7-9A37-9BF416758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2590" y="1224136"/>
              <a:ext cx="5962650" cy="5517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itle 1">
              <a:extLst>
                <a:ext uri="{FF2B5EF4-FFF2-40B4-BE49-F238E27FC236}">
                  <a16:creationId xmlns="" xmlns:a16="http://schemas.microsoft.com/office/drawing/2014/main" id="{B74DA875-37AA-4610-8C51-A355A87AC5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3688" y="0"/>
              <a:ext cx="7380312" cy="941635"/>
            </a:xfrm>
            <a:prstGeom prst="rect">
              <a:avLst/>
            </a:prstGeom>
            <a:gradFill>
              <a:gsLst>
                <a:gs pos="69000">
                  <a:srgbClr val="002060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b="1" dirty="0"/>
                <a:t>Applications</a:t>
              </a:r>
              <a:endParaRPr lang="en-GB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92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40C05FD-3B87-414B-8088-B7BD1181C06A}"/>
              </a:ext>
            </a:extLst>
          </p:cNvPr>
          <p:cNvGrpSpPr/>
          <p:nvPr/>
        </p:nvGrpSpPr>
        <p:grpSpPr>
          <a:xfrm>
            <a:off x="1763688" y="0"/>
            <a:ext cx="7380312" cy="6957392"/>
            <a:chOff x="1763688" y="0"/>
            <a:chExt cx="7380312" cy="6957392"/>
          </a:xfrm>
        </p:grpSpPr>
        <p:pic>
          <p:nvPicPr>
            <p:cNvPr id="10" name="Picture 6" descr="View Image">
              <a:extLst>
                <a:ext uri="{FF2B5EF4-FFF2-40B4-BE49-F238E27FC236}">
                  <a16:creationId xmlns="" xmlns:a16="http://schemas.microsoft.com/office/drawing/2014/main" id="{BA94DCE2-9C8E-4E4A-A341-AA7F2AAFDE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35"/>
            <a:stretch/>
          </p:blipFill>
          <p:spPr bwMode="auto">
            <a:xfrm>
              <a:off x="1763688" y="1340768"/>
              <a:ext cx="7380312" cy="561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tle 1">
              <a:extLst>
                <a:ext uri="{FF2B5EF4-FFF2-40B4-BE49-F238E27FC236}">
                  <a16:creationId xmlns="" xmlns:a16="http://schemas.microsoft.com/office/drawing/2014/main" id="{84F8E749-F47F-4FD1-8EED-03E76809C9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3688" y="0"/>
              <a:ext cx="7380312" cy="953344"/>
            </a:xfrm>
            <a:prstGeom prst="rect">
              <a:avLst/>
            </a:prstGeom>
            <a:gradFill>
              <a:gsLst>
                <a:gs pos="69000">
                  <a:srgbClr val="002060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3600" b="1" dirty="0"/>
                <a:t>Detection of pathogen</a:t>
              </a:r>
              <a:endParaRPr lang="en-GB" sz="36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0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2B758F8-7F9C-476F-B310-17BD109FD3DF}"/>
              </a:ext>
            </a:extLst>
          </p:cNvPr>
          <p:cNvGrpSpPr/>
          <p:nvPr/>
        </p:nvGrpSpPr>
        <p:grpSpPr>
          <a:xfrm>
            <a:off x="1952624" y="0"/>
            <a:ext cx="7191375" cy="6858000"/>
            <a:chOff x="1952624" y="0"/>
            <a:chExt cx="7191375" cy="6858000"/>
          </a:xfrm>
        </p:grpSpPr>
        <p:pic>
          <p:nvPicPr>
            <p:cNvPr id="1038" name="Picture 14" descr="Google Contact Lens | Disruptive Tech Asean">
              <a:extLst>
                <a:ext uri="{FF2B5EF4-FFF2-40B4-BE49-F238E27FC236}">
                  <a16:creationId xmlns="" xmlns:a16="http://schemas.microsoft.com/office/drawing/2014/main" id="{EEC13D03-2555-4684-855B-405BC07C4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24" y="0"/>
              <a:ext cx="719137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1856729B-438E-48BC-9548-6ED4510BCA84}"/>
                </a:ext>
              </a:extLst>
            </p:cNvPr>
            <p:cNvSpPr/>
            <p:nvPr/>
          </p:nvSpPr>
          <p:spPr>
            <a:xfrm>
              <a:off x="5796136" y="2348880"/>
              <a:ext cx="2952328" cy="237626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solidFill>
                    <a:schemeClr val="bg2"/>
                  </a:solidFill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7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6957A3AA-A6FB-4BEF-8ED4-040F70A6EA40}"/>
              </a:ext>
            </a:extLst>
          </p:cNvPr>
          <p:cNvSpPr txBox="1">
            <a:spLocks/>
          </p:cNvSpPr>
          <p:nvPr/>
        </p:nvSpPr>
        <p:spPr bwMode="auto">
          <a:xfrm>
            <a:off x="3203848" y="332656"/>
            <a:ext cx="2483891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b="1" cap="all" dirty="0">
                <a:solidFill>
                  <a:srgbClr val="FFFFFF"/>
                </a:solidFill>
                <a:latin typeface="Century Gothic" panose="020F0302020204030204"/>
                <a:ea typeface="+mn-ea"/>
                <a:cs typeface="+mn-cs"/>
              </a:rPr>
              <a:t>Contents</a:t>
            </a:r>
          </a:p>
        </p:txBody>
      </p:sp>
      <p:graphicFrame>
        <p:nvGraphicFramePr>
          <p:cNvPr id="7" name="Content Placeholder 2" descr="SmartArt graphic">
            <a:extLst>
              <a:ext uri="{FF2B5EF4-FFF2-40B4-BE49-F238E27FC236}">
                <a16:creationId xmlns="" xmlns:a16="http://schemas.microsoft.com/office/drawing/2014/main" id="{03FB7980-0BB8-4345-8771-032AEE68D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742863"/>
              </p:ext>
            </p:extLst>
          </p:nvPr>
        </p:nvGraphicFramePr>
        <p:xfrm>
          <a:off x="395536" y="1484784"/>
          <a:ext cx="7848872" cy="51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52AFD13-AC35-4085-965F-9D9DFD91F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686" y="1052736"/>
            <a:ext cx="7272810" cy="1152128"/>
          </a:xfrm>
        </p:spPr>
        <p:txBody>
          <a:bodyPr/>
          <a:lstStyle/>
          <a:p>
            <a:pPr algn="just"/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Biosensor is a device for the detection of an analyte that combines a biological component with an electrochemical or physiochemical detector.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7E573C6-EF54-433A-A863-12E4A23D5C5D}"/>
              </a:ext>
            </a:extLst>
          </p:cNvPr>
          <p:cNvGrpSpPr/>
          <p:nvPr/>
        </p:nvGrpSpPr>
        <p:grpSpPr>
          <a:xfrm>
            <a:off x="2033972" y="1988840"/>
            <a:ext cx="5346342" cy="4869160"/>
            <a:chOff x="1763686" y="1745494"/>
            <a:chExt cx="6786500" cy="5117269"/>
          </a:xfrm>
        </p:grpSpPr>
        <p:pic>
          <p:nvPicPr>
            <p:cNvPr id="8194" name="Picture 2">
              <a:extLst>
                <a:ext uri="{FF2B5EF4-FFF2-40B4-BE49-F238E27FC236}">
                  <a16:creationId xmlns="" xmlns:a16="http://schemas.microsoft.com/office/drawing/2014/main" id="{36501F1A-E130-4A5D-B6BB-6BBEA79FEE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51"/>
            <a:stretch/>
          </p:blipFill>
          <p:spPr bwMode="auto">
            <a:xfrm>
              <a:off x="1763686" y="2256630"/>
              <a:ext cx="6786500" cy="460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22B1CAF3-21CF-4E28-A686-ECE713D6B44B}"/>
                </a:ext>
              </a:extLst>
            </p:cNvPr>
            <p:cNvSpPr/>
            <p:nvPr/>
          </p:nvSpPr>
          <p:spPr>
            <a:xfrm>
              <a:off x="4071341" y="1745494"/>
              <a:ext cx="2010910" cy="5087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Biosensors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72BE280C-C592-485B-BEC1-123C763FECF5}"/>
              </a:ext>
            </a:extLst>
          </p:cNvPr>
          <p:cNvSpPr txBox="1">
            <a:spLocks/>
          </p:cNvSpPr>
          <p:nvPr/>
        </p:nvSpPr>
        <p:spPr bwMode="auto">
          <a:xfrm>
            <a:off x="1763688" y="0"/>
            <a:ext cx="7380312" cy="953344"/>
          </a:xfrm>
          <a:prstGeom prst="rect">
            <a:avLst/>
          </a:prstGeom>
          <a:gradFill>
            <a:gsLst>
              <a:gs pos="69000">
                <a:srgbClr val="00206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GB" sz="3600" b="1" dirty="0"/>
              <a:t>Biosensors and their types</a:t>
            </a:r>
            <a:endParaRPr lang="en-GB" sz="3600" b="1" kern="0" dirty="0"/>
          </a:p>
        </p:txBody>
      </p:sp>
      <p:pic>
        <p:nvPicPr>
          <p:cNvPr id="8196" name="Picture 4" descr="Biosensors: Medical Devices That Can Help Save A Life">
            <a:extLst>
              <a:ext uri="{FF2B5EF4-FFF2-40B4-BE49-F238E27FC236}">
                <a16:creationId xmlns="" xmlns:a16="http://schemas.microsoft.com/office/drawing/2014/main" id="{42EA3324-20C8-441B-B43E-D875228F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94916" y="3518256"/>
            <a:ext cx="4382807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pPr algn="ctr"/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0987D1B4-0892-4EF7-AC50-B8E3908F8C54}"/>
              </a:ext>
            </a:extLst>
          </p:cNvPr>
          <p:cNvGrpSpPr/>
          <p:nvPr/>
        </p:nvGrpSpPr>
        <p:grpSpPr>
          <a:xfrm>
            <a:off x="1763688" y="0"/>
            <a:ext cx="7380312" cy="6381328"/>
            <a:chOff x="1763688" y="0"/>
            <a:chExt cx="7380312" cy="638132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06857D6-6224-4C40-B3BC-4A0171A1148E}"/>
                </a:ext>
              </a:extLst>
            </p:cNvPr>
            <p:cNvGrpSpPr/>
            <p:nvPr/>
          </p:nvGrpSpPr>
          <p:grpSpPr>
            <a:xfrm>
              <a:off x="1763688" y="0"/>
              <a:ext cx="7380312" cy="6381328"/>
              <a:chOff x="1763688" y="0"/>
              <a:chExt cx="7380312" cy="6381328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="" xmlns:a16="http://schemas.microsoft.com/office/drawing/2014/main" id="{A197714C-9690-4456-A3CF-1252B7B007AC}"/>
                  </a:ext>
                </a:extLst>
              </p:cNvPr>
              <p:cNvGrpSpPr/>
              <p:nvPr/>
            </p:nvGrpSpPr>
            <p:grpSpPr>
              <a:xfrm>
                <a:off x="2051720" y="1052736"/>
                <a:ext cx="6912893" cy="5328592"/>
                <a:chOff x="2051720" y="1196752"/>
                <a:chExt cx="6912893" cy="5184576"/>
              </a:xfrm>
            </p:grpSpPr>
            <p:pic>
              <p:nvPicPr>
                <p:cNvPr id="6146" name="Picture 2" descr="Biosensor development timeline. | Download Scientific Diagram">
                  <a:extLst>
                    <a:ext uri="{FF2B5EF4-FFF2-40B4-BE49-F238E27FC236}">
                      <a16:creationId xmlns="" xmlns:a16="http://schemas.microsoft.com/office/drawing/2014/main" id="{13CD3D7A-5B9A-44DB-807B-916F4C9867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1720" y="1196752"/>
                  <a:ext cx="6552728" cy="51845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48" name="Picture 4" descr="Team:LIKA-CESAR-Brasil/BioSensor - 2014.igem.org">
                  <a:extLst>
                    <a:ext uri="{FF2B5EF4-FFF2-40B4-BE49-F238E27FC236}">
                      <a16:creationId xmlns="" xmlns:a16="http://schemas.microsoft.com/office/drawing/2014/main" id="{EE3E72A9-B230-4BF1-9972-688E241FE5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037" b="28508"/>
                <a:stretch/>
              </p:blipFill>
              <p:spPr bwMode="auto">
                <a:xfrm>
                  <a:off x="7707685" y="2420888"/>
                  <a:ext cx="1256928" cy="7920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Title 1">
                <a:extLst>
                  <a:ext uri="{FF2B5EF4-FFF2-40B4-BE49-F238E27FC236}">
                    <a16:creationId xmlns="" xmlns:a16="http://schemas.microsoft.com/office/drawing/2014/main" id="{F64D9D36-A8F4-47C5-AD8D-EBE094B979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63688" y="0"/>
                <a:ext cx="7380312" cy="947490"/>
              </a:xfrm>
              <a:prstGeom prst="rect">
                <a:avLst/>
              </a:prstGeom>
              <a:gradFill>
                <a:gsLst>
                  <a:gs pos="69000">
                    <a:srgbClr val="002060"/>
                  </a:gs>
                  <a:gs pos="10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</a:gradFill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b="1" dirty="0"/>
                  <a:t>History of Biosensors</a:t>
                </a:r>
                <a:endParaRPr lang="en-GB" b="1" kern="0" dirty="0"/>
              </a:p>
            </p:txBody>
          </p:sp>
        </p:grpSp>
        <p:pic>
          <p:nvPicPr>
            <p:cNvPr id="6152" name="Picture 8" descr="Research Area 1: Biosensor Design | The Lai Lab">
              <a:extLst>
                <a:ext uri="{FF2B5EF4-FFF2-40B4-BE49-F238E27FC236}">
                  <a16:creationId xmlns="" xmlns:a16="http://schemas.microsoft.com/office/drawing/2014/main" id="{969855E7-9227-4F4D-B4B0-7CAEDDEAEB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289" r="16040" b="85162"/>
            <a:stretch/>
          </p:blipFill>
          <p:spPr bwMode="auto">
            <a:xfrm>
              <a:off x="8244979" y="3124966"/>
              <a:ext cx="863525" cy="36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6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D6E5E7C-9330-4A5D-BFD2-5C9F6157DE21}"/>
              </a:ext>
            </a:extLst>
          </p:cNvPr>
          <p:cNvGrpSpPr/>
          <p:nvPr/>
        </p:nvGrpSpPr>
        <p:grpSpPr>
          <a:xfrm>
            <a:off x="1763688" y="0"/>
            <a:ext cx="7380312" cy="5949280"/>
            <a:chOff x="1763688" y="0"/>
            <a:chExt cx="7380312" cy="5949280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6F453323-49D7-4CC6-B78E-6304E7AE3641}"/>
                </a:ext>
              </a:extLst>
            </p:cNvPr>
            <p:cNvGrpSpPr/>
            <p:nvPr/>
          </p:nvGrpSpPr>
          <p:grpSpPr>
            <a:xfrm>
              <a:off x="1763688" y="1052736"/>
              <a:ext cx="7289825" cy="4896544"/>
              <a:chOff x="1763688" y="692696"/>
              <a:chExt cx="7289825" cy="4896544"/>
            </a:xfrm>
          </p:grpSpPr>
          <p:pic>
            <p:nvPicPr>
              <p:cNvPr id="5" name="Picture 12" descr="Trends in the design of wavelength-based optical fibre biosensors ...">
                <a:extLst>
                  <a:ext uri="{FF2B5EF4-FFF2-40B4-BE49-F238E27FC236}">
                    <a16:creationId xmlns="" xmlns:a16="http://schemas.microsoft.com/office/drawing/2014/main" id="{2DF704E5-DCAF-4698-81EA-0FE304A23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63688" y="1031391"/>
                <a:ext cx="7289825" cy="4557849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7CE26B3F-1970-4A75-BFEE-63923D3FC34E}"/>
                  </a:ext>
                </a:extLst>
              </p:cNvPr>
              <p:cNvSpPr/>
              <p:nvPr/>
            </p:nvSpPr>
            <p:spPr>
              <a:xfrm>
                <a:off x="2123728" y="692696"/>
                <a:ext cx="3888432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2585130F-9FB7-4CB1-9355-38B26458E4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3688" y="0"/>
              <a:ext cx="7380312" cy="953344"/>
            </a:xfrm>
            <a:prstGeom prst="rect">
              <a:avLst/>
            </a:prstGeom>
            <a:gradFill>
              <a:gsLst>
                <a:gs pos="69000">
                  <a:srgbClr val="002060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sz="3600" b="1" dirty="0"/>
                <a:t>Biosensor Marketing</a:t>
              </a:r>
              <a:endParaRPr lang="en-GB" sz="3600" b="1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sensors">
            <a:extLst>
              <a:ext uri="{FF2B5EF4-FFF2-40B4-BE49-F238E27FC236}">
                <a16:creationId xmlns="" xmlns:a16="http://schemas.microsoft.com/office/drawing/2014/main" id="{6C6DAD6D-88F0-4921-9321-3B80FA936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2"/>
          <a:stretch/>
        </p:blipFill>
        <p:spPr bwMode="auto">
          <a:xfrm>
            <a:off x="2915816" y="3933057"/>
            <a:ext cx="528490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53FEA3-A8EC-4799-88DC-CC265FB5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-23325"/>
            <a:ext cx="7380312" cy="1004054"/>
          </a:xfrm>
          <a:gradFill>
            <a:gsLst>
              <a:gs pos="69000">
                <a:srgbClr val="00206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algn="ctr"/>
            <a:r>
              <a:rPr lang="en-GB" b="1" dirty="0"/>
              <a:t>Structure of Biosensor</a:t>
            </a:r>
          </a:p>
        </p:txBody>
      </p:sp>
      <p:pic>
        <p:nvPicPr>
          <p:cNvPr id="1028" name="Picture 4" descr="Use of microbial fuel cells in sensors - ScienceDirect">
            <a:extLst>
              <a:ext uri="{FF2B5EF4-FFF2-40B4-BE49-F238E27FC236}">
                <a16:creationId xmlns="" xmlns:a16="http://schemas.microsoft.com/office/drawing/2014/main" id="{27C87E82-FDCD-4612-939A-CF21D6CA9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627" y="1069345"/>
            <a:ext cx="5762717" cy="27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29919"/>
            <a:ext cx="7056438" cy="723900"/>
          </a:xfrm>
        </p:spPr>
        <p:txBody>
          <a:bodyPr/>
          <a:lstStyle/>
          <a:p>
            <a:pPr algn="ctr"/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 descr="Biosensor History - InnovoGENE Biosciences">
            <a:extLst>
              <a:ext uri="{FF2B5EF4-FFF2-40B4-BE49-F238E27FC236}">
                <a16:creationId xmlns="" xmlns:a16="http://schemas.microsoft.com/office/drawing/2014/main" id="{FFCCDD2F-E5F2-4B65-B58B-11E580DA9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6" y="1196975"/>
            <a:ext cx="7056438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0E4FDDF5-9D24-47E5-B119-CDEF59319C05}"/>
              </a:ext>
            </a:extLst>
          </p:cNvPr>
          <p:cNvSpPr txBox="1">
            <a:spLocks/>
          </p:cNvSpPr>
          <p:nvPr/>
        </p:nvSpPr>
        <p:spPr bwMode="auto">
          <a:xfrm>
            <a:off x="1763688" y="0"/>
            <a:ext cx="7380312" cy="953344"/>
          </a:xfrm>
          <a:prstGeom prst="rect">
            <a:avLst/>
          </a:prstGeom>
          <a:gradFill>
            <a:gsLst>
              <a:gs pos="69000">
                <a:srgbClr val="00206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/>
              <a:t>Biosensor Scenario </a:t>
            </a: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35873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cromachines | Free Full-Text | Electrochemical Biosensors for ...">
            <a:extLst>
              <a:ext uri="{FF2B5EF4-FFF2-40B4-BE49-F238E27FC236}">
                <a16:creationId xmlns="" xmlns:a16="http://schemas.microsoft.com/office/drawing/2014/main" id="{2707116B-D8BB-4C39-8B95-D69FAE65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3694"/>
            <a:ext cx="6348958" cy="48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D7C70D72-18C1-4E3E-B32C-E415E9BEC35E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763688" y="0"/>
            <a:ext cx="7380312" cy="912813"/>
          </a:xfrm>
          <a:prstGeom prst="rect">
            <a:avLst/>
          </a:prstGeom>
          <a:gradFill>
            <a:gsLst>
              <a:gs pos="69000">
                <a:srgbClr val="002060"/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/>
              <a:t>Immobilization protocol</a:t>
            </a:r>
            <a:endParaRPr lang="en-GB" b="1" kern="0" dirty="0"/>
          </a:p>
        </p:txBody>
      </p:sp>
    </p:spTree>
    <p:extLst>
      <p:ext uri="{BB962C8B-B14F-4D97-AF65-F5344CB8AC3E}">
        <p14:creationId xmlns:p14="http://schemas.microsoft.com/office/powerpoint/2010/main" val="1230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636951B-2510-413C-AA9E-05E6377624FF}"/>
              </a:ext>
            </a:extLst>
          </p:cNvPr>
          <p:cNvGrpSpPr/>
          <p:nvPr/>
        </p:nvGrpSpPr>
        <p:grpSpPr>
          <a:xfrm>
            <a:off x="1763688" y="0"/>
            <a:ext cx="7380312" cy="6858000"/>
            <a:chOff x="1763688" y="0"/>
            <a:chExt cx="7380312" cy="6858000"/>
          </a:xfrm>
        </p:grpSpPr>
        <p:pic>
          <p:nvPicPr>
            <p:cNvPr id="4098" name="Picture 2" descr="Nanomaterial-based electrochemical biosensors for food safety and ...">
              <a:extLst>
                <a:ext uri="{FF2B5EF4-FFF2-40B4-BE49-F238E27FC236}">
                  <a16:creationId xmlns="" xmlns:a16="http://schemas.microsoft.com/office/drawing/2014/main" id="{D7A01D3E-F706-4288-AB21-B30B3AA4D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431" y="1395412"/>
              <a:ext cx="7038182" cy="5462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7C77D204-16E6-4E7D-B01D-9599FFDF600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63688" y="0"/>
              <a:ext cx="7380312" cy="1004054"/>
            </a:xfrm>
            <a:prstGeom prst="rect">
              <a:avLst/>
            </a:prstGeom>
            <a:gradFill>
              <a:gsLst>
                <a:gs pos="69000">
                  <a:srgbClr val="002060"/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</a:gradFill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GB" b="1" kern="0" dirty="0"/>
                <a:t>Nanobiosensor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0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70</Words>
  <Application>Microsoft Office PowerPoint</Application>
  <PresentationFormat>عرض على الشاشة (3:4)‏</PresentationFormat>
  <Paragraphs>21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template</vt:lpstr>
      <vt:lpstr>Applied Bionanosensor Array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Structure of Biosensor</vt:lpstr>
      <vt:lpstr>عرض تقديمي في PowerPoint</vt:lpstr>
      <vt:lpstr>Immobilization protocol</vt:lpstr>
      <vt:lpstr>عرض تقديمي في PowerPoint</vt:lpstr>
      <vt:lpstr>Biosensing Detection Process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Bionanosensor Array</dc:title>
  <dc:creator>User</dc:creator>
  <cp:lastModifiedBy>so</cp:lastModifiedBy>
  <cp:revision>5</cp:revision>
  <dcterms:created xsi:type="dcterms:W3CDTF">2020-07-06T23:29:01Z</dcterms:created>
  <dcterms:modified xsi:type="dcterms:W3CDTF">2020-11-29T15:50:55Z</dcterms:modified>
</cp:coreProperties>
</file>